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13"/>
  </p:notesMasterIdLst>
  <p:sldIdLst>
    <p:sldId id="256" r:id="rId2"/>
    <p:sldId id="257" r:id="rId3"/>
    <p:sldId id="258" r:id="rId4"/>
    <p:sldId id="262" r:id="rId5"/>
    <p:sldId id="259" r:id="rId6"/>
    <p:sldId id="261" r:id="rId7"/>
    <p:sldId id="267" r:id="rId8"/>
    <p:sldId id="265" r:id="rId9"/>
    <p:sldId id="270" r:id="rId10"/>
    <p:sldId id="271" r:id="rId11"/>
    <p:sldId id="272" r:id="rId12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84"/>
    <p:restoredTop sz="94712"/>
  </p:normalViewPr>
  <p:slideViewPr>
    <p:cSldViewPr snapToGrid="0">
      <p:cViewPr varScale="1">
        <p:scale>
          <a:sx n="113" d="100"/>
          <a:sy n="113" d="100"/>
        </p:scale>
        <p:origin x="61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43413E-CDD6-DF4A-BA81-B2DE8D1306F0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8F83D4-5F0E-FE40-BF51-1DE2C5A96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89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F83D4-5F0E-FE40-BF51-1DE2C5A96D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066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F83D4-5F0E-FE40-BF51-1DE2C5A96D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60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F83D4-5F0E-FE40-BF51-1DE2C5A96D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47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78030"/>
            <a:ext cx="9288096" cy="2956718"/>
          </a:xfrm>
        </p:spPr>
        <p:txBody>
          <a:bodyPr anchor="t">
            <a:noAutofit/>
          </a:bodyPr>
          <a:lstStyle>
            <a:lvl1pPr algn="l">
              <a:defRPr sz="6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455621"/>
            <a:ext cx="9288096" cy="1435331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861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6C900-05BC-4021-B69F-2DAF974B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6E227-253A-44A0-9404-1CFD8CE41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F5A02-0FC4-41C8-A13C-4C929B288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59378-C430-49DB-B2D6-E32FBBCD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9D57D-CB8E-4E67-AE2D-2790E2AA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535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2CF945-D70F-49C1-8CE5-5758C1166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0" y="1091381"/>
            <a:ext cx="2171700" cy="495336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DB721-04AA-4330-8045-3F2D9BB4B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91381"/>
            <a:ext cx="8265340" cy="495336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18C15-991C-4C71-8DCD-DB3B38888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28CC3-5830-4EFA-B28E-1648904D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A91B6-E419-4483-9B66-3C758788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447C6A-78C3-4687-9A71-A05DBF6700DE}"/>
              </a:ext>
            </a:extLst>
          </p:cNvPr>
          <p:cNvCxnSpPr>
            <a:cxnSpLocks/>
          </p:cNvCxnSpPr>
          <p:nvPr/>
        </p:nvCxnSpPr>
        <p:spPr>
          <a:xfrm>
            <a:off x="11387805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401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EE2F5-9D3C-4BE7-9AD5-335B31CF2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98C4F-4BF6-47CF-ABEE-2B12748C4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39070-70D2-4DD1-A439-155343FE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1AB30-CD74-471D-9FA6-ADC0C901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137C4-F19E-4521-8DCB-4E0CF9CA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217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007D-9B1D-4E2C-B38F-29C68209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9127"/>
            <a:ext cx="9272260" cy="3472874"/>
          </a:xfrm>
        </p:spPr>
        <p:txBody>
          <a:bodyPr anchor="t">
            <a:normAutofit/>
          </a:bodyPr>
          <a:lstStyle>
            <a:lvl1pPr>
              <a:defRPr sz="4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0C51B-B525-4032-9D08-2978D7367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0939" y="4572000"/>
            <a:ext cx="9272262" cy="1320801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08851-4DCC-447C-828A-5F7E66F76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94542-CAEF-4D6C-BE6A-BC100F05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BDE40-8468-4051-9703-B751608A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92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BF7AE-3892-4896-8C15-7A35A41EF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9890066" cy="12942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D9A26-86F1-4817-B243-4DE63B4F1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2185" y="2440568"/>
            <a:ext cx="4841505" cy="38012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4BF9B-EA16-48C8-96B9-7A66051BE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40568"/>
            <a:ext cx="4806002" cy="3801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E2D9F-1FCE-4A1C-996E-DB05777A8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29E05-3F6C-40BF-9324-118588B6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BE013-C5C0-4CBD-982E-36F037F7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292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ED885-5FE5-4407-BE4D-FAD01C40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84333"/>
            <a:ext cx="9949455" cy="8388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22A77-C134-4857-83E5-51217D3C2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088" y="1923190"/>
            <a:ext cx="4816475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ECBFE-C62C-471B-BFE4-1272EAC34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2088" y="2825791"/>
            <a:ext cx="4816475" cy="3363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0AFC6-F407-4F35-BD37-B32F9B403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5482" y="1923190"/>
            <a:ext cx="4824913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D60D5-0F83-46CB-92F3-849FC08E6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5482" y="2825791"/>
            <a:ext cx="4824913" cy="3363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AE694-5CA0-48DA-90D3-EC42BD1D8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40A80D-4CCB-4899-9E1D-A5967F4E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753A9D-469A-4ED9-99A1-7E4B115F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943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7C91E-0A11-4E5D-9B8D-5316E73A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B8A8D1-71AD-4F9F-B393-9EED83FE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6922-9A4C-453D-9B70-0C3A7028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AAEF2-65DC-4E28-9AA4-5115ACB0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495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8B02B-A32A-4383-BBC7-0C383390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F7E77-47E0-4F9E-9148-8D0C59C0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005A2-ECF0-4759-A17B-FDECE806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977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1DD4B-5676-477E-8C52-4C1CF160F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4448"/>
            <a:ext cx="3785860" cy="1554362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A3E63-EB15-4D82-BF2B-36BB030C4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0" y="922689"/>
            <a:ext cx="548600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E994E-BAB7-43DC-A0E4-C779CF2A3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701254"/>
            <a:ext cx="3785860" cy="31677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EFAAA-1B70-42AA-ADCC-F49B5813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7B6CC-1C13-4F34-AC86-CCD442C8C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1B638-9061-41AD-AF47-73A4AF8B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44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F3C43-1676-4A29-83F9-D788ED2E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7280"/>
            <a:ext cx="3785860" cy="1559740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14A903-97C7-4349-B8CE-1BBED1942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4500" y="1143000"/>
            <a:ext cx="54864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0A9F58-4AEB-4286-98F7-3C77AA913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697480"/>
            <a:ext cx="3785860" cy="309342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55A58-F085-4500-AF61-045B12C8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36470-561D-49AE-AC84-B79D483FD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F2BE2-DF21-4683-9D5F-849A525F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84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4438DC-3CEE-4170-9B1C-BAC05CD8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1294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19D24-DCBE-47F9-8B85-8A118B02B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8136" y="2447778"/>
            <a:ext cx="9922764" cy="3838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5788-BDCE-49E2-80AE-31C739C6A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5200" y="6389688"/>
            <a:ext cx="3695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E45834-53BD-4C8F-B791-CD5378F4150E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5844-8163-4D82-BEFC-BC2D8D511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940" y="6389688"/>
            <a:ext cx="4433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98A50-C435-4220-82C6-C8D62A7C9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190" y="6389688"/>
            <a:ext cx="940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689CE0-64D2-447C-9C1F-872D111D8AC3}"/>
              </a:ext>
            </a:extLst>
          </p:cNvPr>
          <p:cNvCxnSpPr>
            <a:cxnSpLocks/>
          </p:cNvCxnSpPr>
          <p:nvPr/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531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11C99DC-C3C5-4EBE-91DD-345109C3D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4E3BEF-18D1-A190-6FF0-27AB6B42CF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789" y="2457319"/>
            <a:ext cx="5015211" cy="3495365"/>
          </a:xfrm>
        </p:spPr>
        <p:txBody>
          <a:bodyPr anchor="b">
            <a:normAutofit/>
          </a:bodyPr>
          <a:lstStyle/>
          <a:p>
            <a:r>
              <a:rPr lang="en-US" sz="4200"/>
              <a:t>Effects of Bass Guitar Pickups on Pitch Detection and Shifting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2527B-C573-F068-68B9-1A051AB55C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716" y="1022130"/>
            <a:ext cx="5001284" cy="1268361"/>
          </a:xfrm>
        </p:spPr>
        <p:txBody>
          <a:bodyPr anchor="t">
            <a:normAutofit/>
          </a:bodyPr>
          <a:lstStyle/>
          <a:p>
            <a:r>
              <a:rPr lang="en-US"/>
              <a:t>By Saketh Aripirala 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7684" y="1186792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A84B421-2F1E-6F3E-4ED2-2FB73D063C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38" r="15562"/>
          <a:stretch/>
        </p:blipFill>
        <p:spPr>
          <a:xfrm>
            <a:off x="6705594" y="1"/>
            <a:ext cx="548640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18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7AE55-16BA-AADF-E8AD-681B65C92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F026A-0B5C-0430-2A7E-61EBA15E6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1788340"/>
            <a:ext cx="4819210" cy="3714483"/>
          </a:xfrm>
        </p:spPr>
        <p:txBody>
          <a:bodyPr>
            <a:normAutofit fontScale="92500" lnSpcReduction="10000"/>
          </a:bodyPr>
          <a:lstStyle/>
          <a:p>
            <a:r>
              <a:rPr lang="en-US" sz="1400" dirty="0"/>
              <a:t>The results showed that the piezo was more prone errors with the Darkglass DSP implementations of pitch detection and shifting. </a:t>
            </a:r>
          </a:p>
          <a:p>
            <a:r>
              <a:rPr lang="en-US" sz="1400" dirty="0"/>
              <a:t>Errors were also mostly octave/deviation errors with one case of a phase error.</a:t>
            </a:r>
          </a:p>
          <a:p>
            <a:r>
              <a:rPr lang="en-US" sz="1400" dirty="0"/>
              <a:t>Main causes of errors were due to significant DC shifts and low frequency oscillation. </a:t>
            </a:r>
          </a:p>
          <a:p>
            <a:r>
              <a:rPr lang="en-US" sz="1400" dirty="0"/>
              <a:t>The piezo pickup contained weak negative peak amplitude which bore effects when the signal was offset. </a:t>
            </a:r>
          </a:p>
          <a:p>
            <a:r>
              <a:rPr lang="en-US" sz="1400" dirty="0"/>
              <a:t>In certain cases, the piezo pickup did not recover for the entire duration of the audio.</a:t>
            </a:r>
          </a:p>
          <a:p>
            <a:r>
              <a:rPr lang="en-US" sz="1400" dirty="0"/>
              <a:t>Final Error Percentages are presented below: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89394F-C2EE-F954-0C87-1CEC493EB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692" y="5502823"/>
            <a:ext cx="5097308" cy="121655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D1DFF1C-BAB9-76DE-4B43-887DF6338653}"/>
              </a:ext>
            </a:extLst>
          </p:cNvPr>
          <p:cNvSpPr txBox="1">
            <a:spLocks/>
          </p:cNvSpPr>
          <p:nvPr/>
        </p:nvSpPr>
        <p:spPr>
          <a:xfrm>
            <a:off x="6253262" y="1788340"/>
            <a:ext cx="4859510" cy="15512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Spectral analysis revealed that the piezo contained HF contents and infra-audio contents (sub 20Hz).</a:t>
            </a:r>
          </a:p>
          <a:p>
            <a:r>
              <a:rPr lang="en-US" sz="1400" dirty="0"/>
              <a:t>The humbucker contained a dominant presence of the second harmonic over the fundamental. Piezo contains more HF.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CA0E14-4256-D059-AE43-ED680426DAF4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2229" t="5027" r="3436" b="10074"/>
          <a:stretch/>
        </p:blipFill>
        <p:spPr>
          <a:xfrm>
            <a:off x="6185442" y="3429000"/>
            <a:ext cx="5760000" cy="144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26A359-A716-AB17-45FE-189BC9DA105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185442" y="3429000"/>
            <a:ext cx="5760000" cy="14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39881A-A627-AB0E-EFF4-1A1F5007108E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1722" t="12091" r="3129"/>
          <a:stretch/>
        </p:blipFill>
        <p:spPr>
          <a:xfrm>
            <a:off x="6185442" y="3429000"/>
            <a:ext cx="5760000" cy="288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3A410D-F36F-F00E-3009-7B9D69BB403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185442" y="3429000"/>
            <a:ext cx="5760000" cy="288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268CF-31CF-7EA0-F64C-058EEDEC314B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r="1308" b="4887"/>
          <a:stretch/>
        </p:blipFill>
        <p:spPr>
          <a:xfrm>
            <a:off x="6185442" y="3429966"/>
            <a:ext cx="5760000" cy="285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71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DA59F-9EE3-5B76-0A30-B0A90B4C9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DA9B7-8E85-6234-822D-424F1CF59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Although the piezo produced the more errors, applications where the piezo is much more favorable than the humbucker were discovered.</a:t>
            </a:r>
          </a:p>
          <a:p>
            <a:r>
              <a:rPr lang="en-US" dirty="0"/>
              <a:t>The errors produced by the piezo can be reduced by only tracking the positive peak.</a:t>
            </a:r>
          </a:p>
          <a:p>
            <a:r>
              <a:rPr lang="en-US" dirty="0"/>
              <a:t>Hexaphonic pickups can also be utilized for implementing the synthesizer since they are much more common in MIDI guitar synthesizers.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410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38ED0-0FD6-7735-02FA-94517C8DE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D5B7E-EE77-95A5-4B2B-4E6D9B4E9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2447778"/>
            <a:ext cx="9922764" cy="228678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Identify the role of pickups in DSP applications of pitch detection and shifting.</a:t>
            </a:r>
          </a:p>
          <a:p>
            <a:r>
              <a:rPr lang="en-US" dirty="0"/>
              <a:t>Correlate the data between a pickup type with its ideal and real implementations. </a:t>
            </a:r>
          </a:p>
          <a:p>
            <a:r>
              <a:rPr lang="en-US" dirty="0"/>
              <a:t>Detect errors and flag them appropriately.</a:t>
            </a:r>
          </a:p>
          <a:p>
            <a:r>
              <a:rPr lang="en-US" dirty="0"/>
              <a:t>Understand the DSP implementations of pitch detection and shifting algorithms.</a:t>
            </a:r>
          </a:p>
          <a:p>
            <a:pPr>
              <a:buFontTx/>
              <a:buChar char="-"/>
            </a:pPr>
            <a:r>
              <a:rPr lang="en-US" dirty="0"/>
              <a:t>Evaluate and analyze the harmonic contents of certain pickup type to find the potential causes for errors.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554977-B6EA-C1B6-BE71-9FE3C6B89468}"/>
              </a:ext>
            </a:extLst>
          </p:cNvPr>
          <p:cNvSpPr txBox="1"/>
          <p:nvPr/>
        </p:nvSpPr>
        <p:spPr>
          <a:xfrm>
            <a:off x="1291336" y="5767755"/>
            <a:ext cx="97195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Note:</a:t>
            </a:r>
            <a:r>
              <a:rPr lang="en-US" sz="1400" dirty="0"/>
              <a:t> The DSP applications are specialized to Darkglass Electronics’ own needs. Therefore, the results may not necessarily imply that a pickup’s nature is outright unusable for these applications. </a:t>
            </a:r>
          </a:p>
        </p:txBody>
      </p:sp>
    </p:spTree>
    <p:extLst>
      <p:ext uri="{BB962C8B-B14F-4D97-AF65-F5344CB8AC3E}">
        <p14:creationId xmlns:p14="http://schemas.microsoft.com/office/powerpoint/2010/main" val="4056828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lectro Harmonix Bass Mono Synth – Thomann Suomi">
            <a:extLst>
              <a:ext uri="{FF2B5EF4-FFF2-40B4-BE49-F238E27FC236}">
                <a16:creationId xmlns:a16="http://schemas.microsoft.com/office/drawing/2014/main" id="{8A294385-C0CF-F2F5-6677-2F61FD460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871" y="615887"/>
            <a:ext cx="1838739" cy="183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oog's new synth promises big bass in a pint-sized machine - The Verge">
            <a:extLst>
              <a:ext uri="{FF2B5EF4-FFF2-40B4-BE49-F238E27FC236}">
                <a16:creationId xmlns:a16="http://schemas.microsoft.com/office/drawing/2014/main" id="{224E8E9E-1EC7-9C49-A312-EFC7647FC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9362610" y="881122"/>
            <a:ext cx="2544417" cy="143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F7626F-E22F-9C5A-723A-0C5D87184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3FF3D-03D8-5B11-4D83-54C50F4A6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 YIN Algorithm</a:t>
            </a:r>
          </a:p>
          <a:p>
            <a:r>
              <a:rPr lang="en-US" sz="2800" dirty="0"/>
              <a:t>Octaver Model</a:t>
            </a:r>
          </a:p>
          <a:p>
            <a:r>
              <a:rPr lang="en-US" sz="2800" dirty="0"/>
              <a:t>Pickup Fundamentals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00AE886B-18AF-B2F5-1EA5-FA06E34EF5B3}"/>
              </a:ext>
            </a:extLst>
          </p:cNvPr>
          <p:cNvCxnSpPr>
            <a:cxnSpLocks/>
          </p:cNvCxnSpPr>
          <p:nvPr/>
        </p:nvCxnSpPr>
        <p:spPr>
          <a:xfrm flipV="1">
            <a:off x="4979454" y="1375508"/>
            <a:ext cx="2757777" cy="1442734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59B1C357-A6D0-5265-E7A0-D8BDC1B2A1BB}"/>
              </a:ext>
            </a:extLst>
          </p:cNvPr>
          <p:cNvCxnSpPr/>
          <p:nvPr/>
        </p:nvCxnSpPr>
        <p:spPr>
          <a:xfrm>
            <a:off x="5040923" y="4181231"/>
            <a:ext cx="2618154" cy="153963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11D35E1-CBD2-1DF9-51F5-CB62165909C8}"/>
              </a:ext>
            </a:extLst>
          </p:cNvPr>
          <p:cNvCxnSpPr>
            <a:cxnSpLocks/>
          </p:cNvCxnSpPr>
          <p:nvPr/>
        </p:nvCxnSpPr>
        <p:spPr>
          <a:xfrm>
            <a:off x="4979454" y="3429000"/>
            <a:ext cx="267962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10 Octave Pedals to Audition - Premier Guitar">
            <a:extLst>
              <a:ext uri="{FF2B5EF4-FFF2-40B4-BE49-F238E27FC236}">
                <a16:creationId xmlns:a16="http://schemas.microsoft.com/office/drawing/2014/main" id="{32F9D865-FCBE-2903-6F33-DD2EFFE12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396" y="2784818"/>
            <a:ext cx="3217147" cy="160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Structure of the Electric Guitar：What are pickups? - Musical Instrument  Guide - Yamaha Corporation">
            <a:extLst>
              <a:ext uri="{FF2B5EF4-FFF2-40B4-BE49-F238E27FC236}">
                <a16:creationId xmlns:a16="http://schemas.microsoft.com/office/drawing/2014/main" id="{87248124-3070-1532-5CB5-33B27DA0A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466" y="4861596"/>
            <a:ext cx="2309178" cy="150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78A63E-D475-3154-7744-EE3F7A5B98C1}"/>
              </a:ext>
            </a:extLst>
          </p:cNvPr>
          <p:cNvSpPr txBox="1"/>
          <p:nvPr/>
        </p:nvSpPr>
        <p:spPr>
          <a:xfrm rot="20093651">
            <a:off x="6206537" y="1174078"/>
            <a:ext cx="1442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Synthesizer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13396-B518-BCDC-CD19-CC309AF77A95}"/>
              </a:ext>
            </a:extLst>
          </p:cNvPr>
          <p:cNvSpPr txBox="1"/>
          <p:nvPr/>
        </p:nvSpPr>
        <p:spPr>
          <a:xfrm>
            <a:off x="5485387" y="5777089"/>
            <a:ext cx="239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Piezo &amp; Humbuckers</a:t>
            </a:r>
          </a:p>
        </p:txBody>
      </p:sp>
    </p:spTree>
    <p:extLst>
      <p:ext uri="{BB962C8B-B14F-4D97-AF65-F5344CB8AC3E}">
        <p14:creationId xmlns:p14="http://schemas.microsoft.com/office/powerpoint/2010/main" val="1374870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B08AF-0DA8-2C64-B5FF-21BF925D0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Bass Synthesizer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2BE48-D2DB-4676-C417-28FD1E020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8748" y="2183063"/>
            <a:ext cx="5596128" cy="383872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YIN algorithm mainly performs three operation to estimate the F0 of a signal, namely:</a:t>
            </a:r>
          </a:p>
          <a:p>
            <a:pPr lvl="1"/>
            <a:r>
              <a:rPr lang="en-US" dirty="0"/>
              <a:t>Auto Correlation Function (ACF)</a:t>
            </a:r>
          </a:p>
          <a:p>
            <a:pPr lvl="1"/>
            <a:r>
              <a:rPr lang="en-US" dirty="0"/>
              <a:t>Difference Function </a:t>
            </a:r>
          </a:p>
          <a:p>
            <a:pPr lvl="1"/>
            <a:r>
              <a:rPr lang="en-US" dirty="0"/>
              <a:t>Cumulative Mean Normalized Difference Function (CMNDF)</a:t>
            </a:r>
          </a:p>
          <a:p>
            <a:r>
              <a:rPr lang="en-US" dirty="0"/>
              <a:t>ACF is universally used and is quite important for evaluating the period of a signal. </a:t>
            </a:r>
          </a:p>
          <a:p>
            <a:r>
              <a:rPr lang="en-US" dirty="0"/>
              <a:t>CMNDF improves the difference function and introduces bounds and defaults for regions where values cannot be found.</a:t>
            </a:r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0D2D4E3-52A3-1226-05F0-0F0DAC100C5D}"/>
              </a:ext>
            </a:extLst>
          </p:cNvPr>
          <p:cNvSpPr txBox="1">
            <a:spLocks/>
          </p:cNvSpPr>
          <p:nvPr/>
        </p:nvSpPr>
        <p:spPr>
          <a:xfrm>
            <a:off x="563350" y="2183063"/>
            <a:ext cx="5596128" cy="38387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bass guitar synthesizer is based on the YIN algorithm by Hideki Kawahara and Alain de Cheveigné.</a:t>
            </a:r>
          </a:p>
          <a:p>
            <a:r>
              <a:rPr lang="en-US" dirty="0"/>
              <a:t>Produces a synthesized sound based on the F0 estimate.</a:t>
            </a:r>
          </a:p>
          <a:p>
            <a:r>
              <a:rPr lang="en-US" dirty="0"/>
              <a:t>YIN is an algorithm used for pitch detection, also known as F0 estimation. </a:t>
            </a:r>
          </a:p>
          <a:p>
            <a:r>
              <a:rPr lang="en-US" dirty="0"/>
              <a:t>In music, the pitch is commonly referred to as the fundamental frequency (F0), as subsequent harmonics do not massively affect the perception of the pitch.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731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0EC4593C-331D-F828-A464-D2E50963EB54}"/>
              </a:ext>
            </a:extLst>
          </p:cNvPr>
          <p:cNvGrpSpPr/>
          <p:nvPr/>
        </p:nvGrpSpPr>
        <p:grpSpPr>
          <a:xfrm>
            <a:off x="6006820" y="2324178"/>
            <a:ext cx="2880000" cy="4241748"/>
            <a:chOff x="6006820" y="2324178"/>
            <a:chExt cx="2880000" cy="4241748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E60C2F3-620A-6108-989D-AB4BD873A7C7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6820" y="4765926"/>
              <a:ext cx="2880000" cy="1800000"/>
            </a:xfrm>
            <a:prstGeom prst="rect">
              <a:avLst/>
            </a:prstGeom>
          </p:spPr>
        </p:pic>
        <p:cxnSp>
          <p:nvCxnSpPr>
            <p:cNvPr id="62" name="Elbow Connector 61">
              <a:extLst>
                <a:ext uri="{FF2B5EF4-FFF2-40B4-BE49-F238E27FC236}">
                  <a16:creationId xmlns:a16="http://schemas.microsoft.com/office/drawing/2014/main" id="{7AEF52A6-0DB9-3245-8E30-F849AFACB7F7}"/>
                </a:ext>
              </a:extLst>
            </p:cNvPr>
            <p:cNvCxnSpPr>
              <a:stCxn id="29" idx="1"/>
              <a:endCxn id="49" idx="1"/>
            </p:cNvCxnSpPr>
            <p:nvPr/>
          </p:nvCxnSpPr>
          <p:spPr>
            <a:xfrm rot="10800000" flipV="1">
              <a:off x="6006821" y="2324178"/>
              <a:ext cx="132491" cy="3341747"/>
            </a:xfrm>
            <a:prstGeom prst="bentConnector3">
              <a:avLst>
                <a:gd name="adj1" fmla="val 27254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63992FC-0EC9-2F16-98A6-AEF7978FB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Analog Octaver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C8C51-F820-C137-90EF-5A3034183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4555" y="1936940"/>
            <a:ext cx="4310044" cy="4877048"/>
          </a:xfrm>
        </p:spPr>
        <p:txBody>
          <a:bodyPr>
            <a:normAutofit/>
          </a:bodyPr>
          <a:lstStyle/>
          <a:p>
            <a:r>
              <a:rPr lang="en-US" sz="1400" dirty="0"/>
              <a:t>An octaver is a device that shifts the signal down a musical interval of an octave, thus halving the frequency. </a:t>
            </a:r>
          </a:p>
          <a:p>
            <a:r>
              <a:rPr lang="en-US" sz="1400" dirty="0"/>
              <a:t>Analog Octavers typically achieve this by generating a control signal that manipulates the incoming signal. </a:t>
            </a:r>
          </a:p>
          <a:p>
            <a:r>
              <a:rPr lang="en-US" sz="1400" dirty="0"/>
              <a:t>In this specific instance, the main type of analog octavers used were the mute style. </a:t>
            </a:r>
          </a:p>
          <a:p>
            <a:r>
              <a:rPr lang="en-US" sz="1400" dirty="0"/>
              <a:t>The mute style generates square waves at double the period of an input signal and uses JFET circuits to mute the incoming signal. </a:t>
            </a:r>
          </a:p>
          <a:p>
            <a:r>
              <a:rPr lang="en-US" sz="1400" dirty="0"/>
              <a:t>An octaver can be modelled by applying the logic of analog components. 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F3A6BAF-9470-6E15-A446-8165C9EA0D6E}"/>
              </a:ext>
            </a:extLst>
          </p:cNvPr>
          <p:cNvGrpSpPr/>
          <p:nvPr/>
        </p:nvGrpSpPr>
        <p:grpSpPr>
          <a:xfrm>
            <a:off x="6139311" y="1737359"/>
            <a:ext cx="5757033" cy="2889504"/>
            <a:chOff x="6139311" y="2066544"/>
            <a:chExt cx="5757033" cy="288950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F31C6FD-7F0C-E6B6-1A9D-E1C7F2290006}"/>
                </a:ext>
              </a:extLst>
            </p:cNvPr>
            <p:cNvSpPr/>
            <p:nvPr/>
          </p:nvSpPr>
          <p:spPr>
            <a:xfrm>
              <a:off x="6139311" y="2457757"/>
              <a:ext cx="952056" cy="391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Signal Input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EF50CEC-B0B4-EDD0-E423-B650C47EA9AA}"/>
                </a:ext>
              </a:extLst>
            </p:cNvPr>
            <p:cNvSpPr/>
            <p:nvPr/>
          </p:nvSpPr>
          <p:spPr>
            <a:xfrm>
              <a:off x="7451181" y="2066544"/>
              <a:ext cx="952056" cy="391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Positive Peak Detector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B7AD57A-C851-9460-DAF7-BA693337A1D0}"/>
                </a:ext>
              </a:extLst>
            </p:cNvPr>
            <p:cNvSpPr/>
            <p:nvPr/>
          </p:nvSpPr>
          <p:spPr>
            <a:xfrm>
              <a:off x="7451181" y="2848971"/>
              <a:ext cx="952056" cy="391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Negative Peak Detector</a:t>
              </a:r>
            </a:p>
          </p:txBody>
        </p:sp>
        <p:sp>
          <p:nvSpPr>
            <p:cNvPr id="32" name="Left Brace 31">
              <a:extLst>
                <a:ext uri="{FF2B5EF4-FFF2-40B4-BE49-F238E27FC236}">
                  <a16:creationId xmlns:a16="http://schemas.microsoft.com/office/drawing/2014/main" id="{70EECC16-BA6A-1E4B-5783-94F5EC6C3620}"/>
                </a:ext>
              </a:extLst>
            </p:cNvPr>
            <p:cNvSpPr/>
            <p:nvPr/>
          </p:nvSpPr>
          <p:spPr>
            <a:xfrm>
              <a:off x="7091367" y="2264399"/>
              <a:ext cx="359814" cy="782426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EBC1ED5-F284-10FE-3F3C-EE82446B1774}"/>
                </a:ext>
              </a:extLst>
            </p:cNvPr>
            <p:cNvSpPr/>
            <p:nvPr/>
          </p:nvSpPr>
          <p:spPr>
            <a:xfrm>
              <a:off x="8763052" y="2066544"/>
              <a:ext cx="952056" cy="11736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New Peak Comparators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9967D62-3D07-58A3-D6B3-2528B42A9654}"/>
                </a:ext>
              </a:extLst>
            </p:cNvPr>
            <p:cNvCxnSpPr>
              <a:stCxn id="30" idx="3"/>
            </p:cNvCxnSpPr>
            <p:nvPr/>
          </p:nvCxnSpPr>
          <p:spPr>
            <a:xfrm>
              <a:off x="8403237" y="2262151"/>
              <a:ext cx="3598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A82584D-69E7-BEBC-93EE-C205C7719352}"/>
                </a:ext>
              </a:extLst>
            </p:cNvPr>
            <p:cNvCxnSpPr/>
            <p:nvPr/>
          </p:nvCxnSpPr>
          <p:spPr>
            <a:xfrm>
              <a:off x="8403237" y="3049074"/>
              <a:ext cx="3598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2983E3C-F07A-C8CE-5001-F56F468E2564}"/>
                </a:ext>
              </a:extLst>
            </p:cNvPr>
            <p:cNvSpPr/>
            <p:nvPr/>
          </p:nvSpPr>
          <p:spPr>
            <a:xfrm>
              <a:off x="10159847" y="2066544"/>
              <a:ext cx="952056" cy="11736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Positive and Negative Peak Set-Reset Cycle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8263E2D-9CCC-CE05-ED1D-972118BA23B5}"/>
                </a:ext>
              </a:extLst>
            </p:cNvPr>
            <p:cNvCxnSpPr>
              <a:cxnSpLocks/>
              <a:stCxn id="33" idx="3"/>
              <a:endCxn id="36" idx="1"/>
            </p:cNvCxnSpPr>
            <p:nvPr/>
          </p:nvCxnSpPr>
          <p:spPr>
            <a:xfrm>
              <a:off x="9715108" y="2653364"/>
              <a:ext cx="44473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12B5EDA-F3B9-D019-A850-42D7C2360589}"/>
                </a:ext>
              </a:extLst>
            </p:cNvPr>
            <p:cNvSpPr txBox="1"/>
            <p:nvPr/>
          </p:nvSpPr>
          <p:spPr>
            <a:xfrm>
              <a:off x="11111902" y="2552563"/>
              <a:ext cx="784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Flip-Flop #1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C2F0D23-55B3-57C6-2F52-3B84F1025787}"/>
                </a:ext>
              </a:extLst>
            </p:cNvPr>
            <p:cNvSpPr/>
            <p:nvPr/>
          </p:nvSpPr>
          <p:spPr>
            <a:xfrm>
              <a:off x="10159847" y="3782408"/>
              <a:ext cx="952056" cy="11736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Octave Divider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DD33A6F-F983-149B-044C-21F6693CECD6}"/>
                </a:ext>
              </a:extLst>
            </p:cNvPr>
            <p:cNvSpPr txBox="1"/>
            <p:nvPr/>
          </p:nvSpPr>
          <p:spPr>
            <a:xfrm>
              <a:off x="11111902" y="4268426"/>
              <a:ext cx="784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Flip-Flop #2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F0C9653-4957-5324-95F3-7461F046CB91}"/>
                </a:ext>
              </a:extLst>
            </p:cNvPr>
            <p:cNvCxnSpPr>
              <a:cxnSpLocks/>
              <a:stCxn id="36" idx="2"/>
              <a:endCxn id="39" idx="0"/>
            </p:cNvCxnSpPr>
            <p:nvPr/>
          </p:nvCxnSpPr>
          <p:spPr>
            <a:xfrm>
              <a:off x="10635875" y="3240184"/>
              <a:ext cx="0" cy="5422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74C99A6-EFFD-75E8-7A19-D36F71F6DB1A}"/>
                </a:ext>
              </a:extLst>
            </p:cNvPr>
            <p:cNvSpPr/>
            <p:nvPr/>
          </p:nvSpPr>
          <p:spPr>
            <a:xfrm>
              <a:off x="8850211" y="4197044"/>
              <a:ext cx="952056" cy="3443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JFET Muting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F02B7D3-51AF-86A8-F137-90426D8E24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98914" y="4369228"/>
              <a:ext cx="36093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35E555C-CFD3-956F-3F17-B77C969362D5}"/>
                </a:ext>
              </a:extLst>
            </p:cNvPr>
            <p:cNvSpPr/>
            <p:nvPr/>
          </p:nvSpPr>
          <p:spPr>
            <a:xfrm>
              <a:off x="7489732" y="4197044"/>
              <a:ext cx="952056" cy="3443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Filtering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7AC2546-A43B-B34A-684E-E64564E94432}"/>
                </a:ext>
              </a:extLst>
            </p:cNvPr>
            <p:cNvCxnSpPr>
              <a:cxnSpLocks/>
              <a:endCxn id="44" idx="3"/>
            </p:cNvCxnSpPr>
            <p:nvPr/>
          </p:nvCxnSpPr>
          <p:spPr>
            <a:xfrm flipH="1">
              <a:off x="8441788" y="4369228"/>
              <a:ext cx="40171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F3A1E37-BE53-A377-91EB-5656915ECB32}"/>
                </a:ext>
              </a:extLst>
            </p:cNvPr>
            <p:cNvCxnSpPr>
              <a:cxnSpLocks/>
              <a:stCxn id="44" idx="1"/>
            </p:cNvCxnSpPr>
            <p:nvPr/>
          </p:nvCxnSpPr>
          <p:spPr>
            <a:xfrm flipH="1">
              <a:off x="7088014" y="4369228"/>
              <a:ext cx="40171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5C7D8EC-4B69-8417-94E7-70A5AB49B572}"/>
                </a:ext>
              </a:extLst>
            </p:cNvPr>
            <p:cNvSpPr/>
            <p:nvPr/>
          </p:nvSpPr>
          <p:spPr>
            <a:xfrm>
              <a:off x="6139311" y="4197044"/>
              <a:ext cx="952056" cy="3443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Signal Output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EADB176-051B-B244-EA8A-E7EC9868BCE4}"/>
              </a:ext>
            </a:extLst>
          </p:cNvPr>
          <p:cNvGrpSpPr/>
          <p:nvPr/>
        </p:nvGrpSpPr>
        <p:grpSpPr>
          <a:xfrm>
            <a:off x="6019769" y="1177556"/>
            <a:ext cx="2880000" cy="5388370"/>
            <a:chOff x="5954588" y="1185669"/>
            <a:chExt cx="2879667" cy="5388370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5E18B8D-7E4E-D6DE-0032-80FF29A637A7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4588" y="4774039"/>
              <a:ext cx="2879667" cy="1800000"/>
            </a:xfrm>
            <a:prstGeom prst="rect">
              <a:avLst/>
            </a:prstGeom>
          </p:spPr>
        </p:pic>
        <p:cxnSp>
          <p:nvCxnSpPr>
            <p:cNvPr id="65" name="Elbow Connector 64">
              <a:extLst>
                <a:ext uri="{FF2B5EF4-FFF2-40B4-BE49-F238E27FC236}">
                  <a16:creationId xmlns:a16="http://schemas.microsoft.com/office/drawing/2014/main" id="{6E151726-7079-50BC-6739-B71C418B7518}"/>
                </a:ext>
              </a:extLst>
            </p:cNvPr>
            <p:cNvCxnSpPr>
              <a:cxnSpLocks/>
              <a:stCxn id="66" idx="2"/>
              <a:endCxn id="51" idx="1"/>
            </p:cNvCxnSpPr>
            <p:nvPr/>
          </p:nvCxnSpPr>
          <p:spPr>
            <a:xfrm rot="5400000">
              <a:off x="5633497" y="3395877"/>
              <a:ext cx="2599254" cy="1957071"/>
            </a:xfrm>
            <a:prstGeom prst="bentConnector4">
              <a:avLst>
                <a:gd name="adj1" fmla="val 15801"/>
                <a:gd name="adj2" fmla="val 111679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A4D3980-73FE-CEC9-A978-7B9159153BFE}"/>
                </a:ext>
              </a:extLst>
            </p:cNvPr>
            <p:cNvSpPr/>
            <p:nvPr/>
          </p:nvSpPr>
          <p:spPr>
            <a:xfrm>
              <a:off x="7280725" y="1185669"/>
              <a:ext cx="1261868" cy="1889116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7386F412-9D22-2537-4455-9BA4AE9BCC67}"/>
              </a:ext>
            </a:extLst>
          </p:cNvPr>
          <p:cNvGrpSpPr/>
          <p:nvPr/>
        </p:nvGrpSpPr>
        <p:grpSpPr>
          <a:xfrm>
            <a:off x="8850211" y="5178391"/>
            <a:ext cx="2023381" cy="1064385"/>
            <a:chOff x="8850211" y="5178391"/>
            <a:chExt cx="2023381" cy="1064385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01BA511-BD4B-12F7-F52E-38504F318E1A}"/>
                </a:ext>
              </a:extLst>
            </p:cNvPr>
            <p:cNvSpPr txBox="1"/>
            <p:nvPr/>
          </p:nvSpPr>
          <p:spPr>
            <a:xfrm>
              <a:off x="9757827" y="5988860"/>
              <a:ext cx="109998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Bottom Peaks 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3553B652-DFF7-C338-655D-DE982520E51F}"/>
                </a:ext>
              </a:extLst>
            </p:cNvPr>
            <p:cNvSpPr txBox="1"/>
            <p:nvPr/>
          </p:nvSpPr>
          <p:spPr>
            <a:xfrm>
              <a:off x="9880456" y="5188145"/>
              <a:ext cx="85472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Top Peaks </a:t>
              </a:r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F0249214-2483-F03A-C1BE-138793103551}"/>
                </a:ext>
              </a:extLst>
            </p:cNvPr>
            <p:cNvGrpSpPr/>
            <p:nvPr/>
          </p:nvGrpSpPr>
          <p:grpSpPr>
            <a:xfrm>
              <a:off x="8850211" y="5178391"/>
              <a:ext cx="2023381" cy="1061872"/>
              <a:chOff x="8850211" y="5178391"/>
              <a:chExt cx="2023381" cy="1061872"/>
            </a:xfrm>
          </p:grpSpPr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4A073D5F-90C6-F9B1-9F93-DF8941291BA5}"/>
                  </a:ext>
                </a:extLst>
              </p:cNvPr>
              <p:cNvGrpSpPr/>
              <p:nvPr/>
            </p:nvGrpSpPr>
            <p:grpSpPr>
              <a:xfrm>
                <a:off x="8850211" y="5986348"/>
                <a:ext cx="2007597" cy="253915"/>
                <a:chOff x="8850211" y="5986348"/>
                <a:chExt cx="2007597" cy="253915"/>
              </a:xfrm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0E1C9471-6BCA-4B51-501F-3F07BEE693C1}"/>
                    </a:ext>
                  </a:extLst>
                </p:cNvPr>
                <p:cNvSpPr/>
                <p:nvPr/>
              </p:nvSpPr>
              <p:spPr>
                <a:xfrm>
                  <a:off x="9656718" y="5986348"/>
                  <a:ext cx="1201090" cy="25391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A5922987-CDF9-1C4D-D34C-F88BF8893626}"/>
                    </a:ext>
                  </a:extLst>
                </p:cNvPr>
                <p:cNvCxnSpPr>
                  <a:cxnSpLocks/>
                  <a:stCxn id="90" idx="1"/>
                </p:cNvCxnSpPr>
                <p:nvPr/>
              </p:nvCxnSpPr>
              <p:spPr>
                <a:xfrm flipH="1" flipV="1">
                  <a:off x="8850211" y="6108192"/>
                  <a:ext cx="806507" cy="511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83ECC42B-AF13-3E73-AE12-41B4D5B7C406}"/>
                  </a:ext>
                </a:extLst>
              </p:cNvPr>
              <p:cNvGrpSpPr/>
              <p:nvPr/>
            </p:nvGrpSpPr>
            <p:grpSpPr>
              <a:xfrm>
                <a:off x="8865995" y="5178391"/>
                <a:ext cx="2007597" cy="253915"/>
                <a:chOff x="8865995" y="5178391"/>
                <a:chExt cx="2007597" cy="253915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7F50A740-27F5-D505-AE0C-9579E9B96967}"/>
                    </a:ext>
                  </a:extLst>
                </p:cNvPr>
                <p:cNvSpPr/>
                <p:nvPr/>
              </p:nvSpPr>
              <p:spPr>
                <a:xfrm>
                  <a:off x="9672502" y="5178391"/>
                  <a:ext cx="1201090" cy="25391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cxnSp>
              <p:nvCxnSpPr>
                <p:cNvPr id="101" name="Straight Arrow Connector 100">
                  <a:extLst>
                    <a:ext uri="{FF2B5EF4-FFF2-40B4-BE49-F238E27FC236}">
                      <a16:creationId xmlns:a16="http://schemas.microsoft.com/office/drawing/2014/main" id="{B7968A60-5895-E573-7954-DB5E5174D6C6}"/>
                    </a:ext>
                  </a:extLst>
                </p:cNvPr>
                <p:cNvCxnSpPr>
                  <a:cxnSpLocks/>
                  <a:stCxn id="100" idx="1"/>
                </p:cNvCxnSpPr>
                <p:nvPr/>
              </p:nvCxnSpPr>
              <p:spPr>
                <a:xfrm flipH="1" flipV="1">
                  <a:off x="8865995" y="5300235"/>
                  <a:ext cx="806507" cy="511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5696B3FF-F168-2689-AB66-254903DBC75C}"/>
              </a:ext>
            </a:extLst>
          </p:cNvPr>
          <p:cNvGrpSpPr/>
          <p:nvPr/>
        </p:nvGrpSpPr>
        <p:grpSpPr>
          <a:xfrm>
            <a:off x="6010463" y="1175043"/>
            <a:ext cx="3874480" cy="5388370"/>
            <a:chOff x="6010463" y="1175043"/>
            <a:chExt cx="3874480" cy="5388370"/>
          </a:xfrm>
        </p:grpSpPr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B2360861-7078-20DF-0F9B-232581CF0F3C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0463" y="4763413"/>
              <a:ext cx="2880000" cy="1800000"/>
            </a:xfrm>
            <a:prstGeom prst="rect">
              <a:avLst/>
            </a:prstGeom>
          </p:spPr>
        </p:pic>
        <p:cxnSp>
          <p:nvCxnSpPr>
            <p:cNvPr id="130" name="Elbow Connector 129">
              <a:extLst>
                <a:ext uri="{FF2B5EF4-FFF2-40B4-BE49-F238E27FC236}">
                  <a16:creationId xmlns:a16="http://schemas.microsoft.com/office/drawing/2014/main" id="{4CEBDE83-FD51-B586-BEBB-6AB28D86C376}"/>
                </a:ext>
              </a:extLst>
            </p:cNvPr>
            <p:cNvCxnSpPr>
              <a:cxnSpLocks/>
              <a:stCxn id="131" idx="2"/>
              <a:endCxn id="129" idx="1"/>
            </p:cNvCxnSpPr>
            <p:nvPr/>
          </p:nvCxnSpPr>
          <p:spPr>
            <a:xfrm rot="5400000">
              <a:off x="6332573" y="2742050"/>
              <a:ext cx="2599254" cy="3243473"/>
            </a:xfrm>
            <a:prstGeom prst="bentConnector4">
              <a:avLst>
                <a:gd name="adj1" fmla="val 15801"/>
                <a:gd name="adj2" fmla="val 107048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9B70AD4E-05B0-27E1-00C5-35C32FE84EFD}"/>
                </a:ext>
              </a:extLst>
            </p:cNvPr>
            <p:cNvSpPr/>
            <p:nvPr/>
          </p:nvSpPr>
          <p:spPr>
            <a:xfrm>
              <a:off x="8622929" y="1175043"/>
              <a:ext cx="1262014" cy="1889116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B03A4646-1E98-9806-2251-AC744CE331FC}"/>
              </a:ext>
            </a:extLst>
          </p:cNvPr>
          <p:cNvGrpSpPr/>
          <p:nvPr/>
        </p:nvGrpSpPr>
        <p:grpSpPr>
          <a:xfrm>
            <a:off x="8850211" y="5176705"/>
            <a:ext cx="2023381" cy="1064385"/>
            <a:chOff x="8850211" y="5178391"/>
            <a:chExt cx="2023381" cy="1064385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96CC3603-C717-8965-EC1C-399EE127CB36}"/>
                </a:ext>
              </a:extLst>
            </p:cNvPr>
            <p:cNvSpPr txBox="1"/>
            <p:nvPr/>
          </p:nvSpPr>
          <p:spPr>
            <a:xfrm>
              <a:off x="9757827" y="5988860"/>
              <a:ext cx="109998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Bottom Peaks 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DFB8381-B5E9-36FF-0DC1-583792D4A1AB}"/>
                </a:ext>
              </a:extLst>
            </p:cNvPr>
            <p:cNvSpPr txBox="1"/>
            <p:nvPr/>
          </p:nvSpPr>
          <p:spPr>
            <a:xfrm>
              <a:off x="9880456" y="5188145"/>
              <a:ext cx="85472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Top Peaks </a:t>
              </a: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F97A56E6-5CC9-F94C-B1B5-40E138BB71CB}"/>
                </a:ext>
              </a:extLst>
            </p:cNvPr>
            <p:cNvGrpSpPr/>
            <p:nvPr/>
          </p:nvGrpSpPr>
          <p:grpSpPr>
            <a:xfrm>
              <a:off x="8850211" y="5178391"/>
              <a:ext cx="2023381" cy="1061872"/>
              <a:chOff x="8850211" y="5178391"/>
              <a:chExt cx="2023381" cy="1061872"/>
            </a:xfrm>
          </p:grpSpPr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A68C04FE-B519-ACE4-D52D-1A80E663186B}"/>
                  </a:ext>
                </a:extLst>
              </p:cNvPr>
              <p:cNvGrpSpPr/>
              <p:nvPr/>
            </p:nvGrpSpPr>
            <p:grpSpPr>
              <a:xfrm>
                <a:off x="8850211" y="5986348"/>
                <a:ext cx="2007597" cy="253915"/>
                <a:chOff x="8850211" y="5986348"/>
                <a:chExt cx="2007597" cy="253915"/>
              </a:xfrm>
            </p:grpSpPr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8D237B79-4219-3DE7-5E2F-B1EBCEE69256}"/>
                    </a:ext>
                  </a:extLst>
                </p:cNvPr>
                <p:cNvSpPr/>
                <p:nvPr/>
              </p:nvSpPr>
              <p:spPr>
                <a:xfrm>
                  <a:off x="9656718" y="5986348"/>
                  <a:ext cx="1201090" cy="25391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cxnSp>
              <p:nvCxnSpPr>
                <p:cNvPr id="144" name="Straight Arrow Connector 143">
                  <a:extLst>
                    <a:ext uri="{FF2B5EF4-FFF2-40B4-BE49-F238E27FC236}">
                      <a16:creationId xmlns:a16="http://schemas.microsoft.com/office/drawing/2014/main" id="{377F3035-DC72-1AB0-8A4B-D607963A3B35}"/>
                    </a:ext>
                  </a:extLst>
                </p:cNvPr>
                <p:cNvCxnSpPr>
                  <a:cxnSpLocks/>
                  <a:stCxn id="143" idx="1"/>
                </p:cNvCxnSpPr>
                <p:nvPr/>
              </p:nvCxnSpPr>
              <p:spPr>
                <a:xfrm flipH="1" flipV="1">
                  <a:off x="8850211" y="6108192"/>
                  <a:ext cx="806507" cy="511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2EDD91C5-686D-6452-D340-02BE362043A4}"/>
                  </a:ext>
                </a:extLst>
              </p:cNvPr>
              <p:cNvGrpSpPr/>
              <p:nvPr/>
            </p:nvGrpSpPr>
            <p:grpSpPr>
              <a:xfrm>
                <a:off x="8865995" y="5178391"/>
                <a:ext cx="2007597" cy="253915"/>
                <a:chOff x="8865995" y="5178391"/>
                <a:chExt cx="2007597" cy="253915"/>
              </a:xfrm>
            </p:grpSpPr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77A01C7D-55B5-5DCD-6D26-F5CB78B49128}"/>
                    </a:ext>
                  </a:extLst>
                </p:cNvPr>
                <p:cNvSpPr/>
                <p:nvPr/>
              </p:nvSpPr>
              <p:spPr>
                <a:xfrm>
                  <a:off x="9672502" y="5178391"/>
                  <a:ext cx="1201090" cy="25391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cxnSp>
              <p:nvCxnSpPr>
                <p:cNvPr id="142" name="Straight Arrow Connector 141">
                  <a:extLst>
                    <a:ext uri="{FF2B5EF4-FFF2-40B4-BE49-F238E27FC236}">
                      <a16:creationId xmlns:a16="http://schemas.microsoft.com/office/drawing/2014/main" id="{B507E108-35DB-955E-3E34-C701DFC7540B}"/>
                    </a:ext>
                  </a:extLst>
                </p:cNvPr>
                <p:cNvCxnSpPr>
                  <a:cxnSpLocks/>
                  <a:stCxn id="141" idx="1"/>
                </p:cNvCxnSpPr>
                <p:nvPr/>
              </p:nvCxnSpPr>
              <p:spPr>
                <a:xfrm flipH="1" flipV="1">
                  <a:off x="8865995" y="5300235"/>
                  <a:ext cx="806507" cy="511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AE6A7E68-A959-19C8-0060-3903061691EB}"/>
              </a:ext>
            </a:extLst>
          </p:cNvPr>
          <p:cNvGrpSpPr/>
          <p:nvPr/>
        </p:nvGrpSpPr>
        <p:grpSpPr>
          <a:xfrm>
            <a:off x="6003284" y="1175043"/>
            <a:ext cx="5792057" cy="5657064"/>
            <a:chOff x="6003284" y="1175043"/>
            <a:chExt cx="5792057" cy="5657064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D51FE3E5-3CEB-3BA6-4517-EB310D32EDCD}"/>
                </a:ext>
              </a:extLst>
            </p:cNvPr>
            <p:cNvGrpSpPr/>
            <p:nvPr/>
          </p:nvGrpSpPr>
          <p:grpSpPr>
            <a:xfrm>
              <a:off x="6003284" y="4759668"/>
              <a:ext cx="5112000" cy="2072439"/>
              <a:chOff x="6003284" y="4759668"/>
              <a:chExt cx="5112000" cy="2072439"/>
            </a:xfrm>
          </p:grpSpPr>
          <p:pic>
            <p:nvPicPr>
              <p:cNvPr id="145" name="Picture 144">
                <a:extLst>
                  <a:ext uri="{FF2B5EF4-FFF2-40B4-BE49-F238E27FC236}">
                    <a16:creationId xmlns:a16="http://schemas.microsoft.com/office/drawing/2014/main" id="{1EA54B59-8CCA-95D1-2719-EF8C095FF5A7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03284" y="4759668"/>
                <a:ext cx="5112000" cy="1800000"/>
              </a:xfrm>
              <a:prstGeom prst="rect">
                <a:avLst/>
              </a:prstGeom>
            </p:spPr>
          </p:pic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264BCC6A-10F5-9F4C-8578-B41465B78974}"/>
                  </a:ext>
                </a:extLst>
              </p:cNvPr>
              <p:cNvSpPr txBox="1"/>
              <p:nvPr/>
            </p:nvSpPr>
            <p:spPr>
              <a:xfrm>
                <a:off x="7507765" y="6570497"/>
                <a:ext cx="27767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Flip Flop #1: Set-Reset Cycle Generator</a:t>
                </a:r>
              </a:p>
            </p:txBody>
          </p:sp>
        </p:grp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97E2CAF8-3A7E-C521-EA31-E73D61471230}"/>
                </a:ext>
              </a:extLst>
            </p:cNvPr>
            <p:cNvSpPr/>
            <p:nvPr/>
          </p:nvSpPr>
          <p:spPr>
            <a:xfrm>
              <a:off x="9912009" y="1175043"/>
              <a:ext cx="1883332" cy="188873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1" name="Elbow Connector 160">
              <a:extLst>
                <a:ext uri="{FF2B5EF4-FFF2-40B4-BE49-F238E27FC236}">
                  <a16:creationId xmlns:a16="http://schemas.microsoft.com/office/drawing/2014/main" id="{394FB663-1EB3-DE4D-D400-3AB74D313641}"/>
                </a:ext>
              </a:extLst>
            </p:cNvPr>
            <p:cNvCxnSpPr>
              <a:cxnSpLocks/>
              <a:stCxn id="159" idx="3"/>
              <a:endCxn id="145" idx="3"/>
            </p:cNvCxnSpPr>
            <p:nvPr/>
          </p:nvCxnSpPr>
          <p:spPr>
            <a:xfrm flipH="1">
              <a:off x="11115284" y="2119413"/>
              <a:ext cx="680057" cy="3540255"/>
            </a:xfrm>
            <a:prstGeom prst="bentConnector3">
              <a:avLst>
                <a:gd name="adj1" fmla="val -33615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A73D5096-9DFD-6E68-9261-37FDE8C691A1}"/>
              </a:ext>
            </a:extLst>
          </p:cNvPr>
          <p:cNvGrpSpPr/>
          <p:nvPr/>
        </p:nvGrpSpPr>
        <p:grpSpPr>
          <a:xfrm>
            <a:off x="6020552" y="3325461"/>
            <a:ext cx="5875792" cy="3520547"/>
            <a:chOff x="6017761" y="3312334"/>
            <a:chExt cx="5875792" cy="3520547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27B2560F-E4B5-650D-F631-1C46D8014FBC}"/>
                </a:ext>
              </a:extLst>
            </p:cNvPr>
            <p:cNvSpPr/>
            <p:nvPr/>
          </p:nvSpPr>
          <p:spPr>
            <a:xfrm>
              <a:off x="10010221" y="3312334"/>
              <a:ext cx="1883332" cy="1387042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Elbow Connector 163">
              <a:extLst>
                <a:ext uri="{FF2B5EF4-FFF2-40B4-BE49-F238E27FC236}">
                  <a16:creationId xmlns:a16="http://schemas.microsoft.com/office/drawing/2014/main" id="{58DEC903-38C0-97EB-6B42-6EB6EBB0EC91}"/>
                </a:ext>
              </a:extLst>
            </p:cNvPr>
            <p:cNvCxnSpPr>
              <a:cxnSpLocks/>
              <a:stCxn id="163" idx="3"/>
              <a:endCxn id="167" idx="3"/>
            </p:cNvCxnSpPr>
            <p:nvPr/>
          </p:nvCxnSpPr>
          <p:spPr>
            <a:xfrm flipH="1">
              <a:off x="11129761" y="4005855"/>
              <a:ext cx="763792" cy="1641824"/>
            </a:xfrm>
            <a:prstGeom prst="bentConnector3">
              <a:avLst>
                <a:gd name="adj1" fmla="val -2993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17660C5C-CDEF-83CD-7D8F-5373605C322E}"/>
                </a:ext>
              </a:extLst>
            </p:cNvPr>
            <p:cNvGrpSpPr/>
            <p:nvPr/>
          </p:nvGrpSpPr>
          <p:grpSpPr>
            <a:xfrm>
              <a:off x="6017761" y="4753492"/>
              <a:ext cx="5112000" cy="2079389"/>
              <a:chOff x="6031943" y="4750205"/>
              <a:chExt cx="5112000" cy="2079389"/>
            </a:xfrm>
          </p:grpSpPr>
          <p:pic>
            <p:nvPicPr>
              <p:cNvPr id="167" name="Picture 166">
                <a:extLst>
                  <a:ext uri="{FF2B5EF4-FFF2-40B4-BE49-F238E27FC236}">
                    <a16:creationId xmlns:a16="http://schemas.microsoft.com/office/drawing/2014/main" id="{C765C4E7-672E-8CF6-AFAC-B6BD2BDA50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31943" y="4750205"/>
                <a:ext cx="5112000" cy="1788374"/>
              </a:xfrm>
              <a:prstGeom prst="rect">
                <a:avLst/>
              </a:prstGeom>
            </p:spPr>
          </p:pic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D7BBC93E-54AD-51E5-7A2C-D74EB241A675}"/>
                  </a:ext>
                </a:extLst>
              </p:cNvPr>
              <p:cNvSpPr txBox="1"/>
              <p:nvPr/>
            </p:nvSpPr>
            <p:spPr>
              <a:xfrm>
                <a:off x="7844674" y="6567984"/>
                <a:ext cx="199766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Flip Flop #2: Period Doubler</a:t>
                </a:r>
              </a:p>
            </p:txBody>
          </p:sp>
        </p:grp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C4452331-6EE0-4AE7-D89E-CD2746BF3A1E}"/>
              </a:ext>
            </a:extLst>
          </p:cNvPr>
          <p:cNvGrpSpPr/>
          <p:nvPr/>
        </p:nvGrpSpPr>
        <p:grpSpPr>
          <a:xfrm>
            <a:off x="6003284" y="3650602"/>
            <a:ext cx="5128485" cy="2892143"/>
            <a:chOff x="6003284" y="3650602"/>
            <a:chExt cx="5128485" cy="2892143"/>
          </a:xfrm>
        </p:grpSpPr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44FB191B-3514-B9BC-DC34-B9E8A3F70F0F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 l="749" r="2935" b="5016"/>
            <a:stretch/>
          </p:blipFill>
          <p:spPr>
            <a:xfrm>
              <a:off x="6019769" y="4742744"/>
              <a:ext cx="5112000" cy="1800001"/>
            </a:xfrm>
            <a:prstGeom prst="rect">
              <a:avLst/>
            </a:prstGeom>
          </p:spPr>
        </p:pic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BBA3AEE6-550D-CEB3-B6BD-A9F9DBB83854}"/>
                </a:ext>
              </a:extLst>
            </p:cNvPr>
            <p:cNvSpPr/>
            <p:nvPr/>
          </p:nvSpPr>
          <p:spPr>
            <a:xfrm>
              <a:off x="6003284" y="3650602"/>
              <a:ext cx="1238300" cy="760034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EEBFC448-5590-8D69-B9E1-00CC9F76BF5B}"/>
                </a:ext>
              </a:extLst>
            </p:cNvPr>
            <p:cNvCxnSpPr>
              <a:stCxn id="177" idx="2"/>
            </p:cNvCxnSpPr>
            <p:nvPr/>
          </p:nvCxnSpPr>
          <p:spPr>
            <a:xfrm flipH="1">
              <a:off x="6615339" y="4410636"/>
              <a:ext cx="7095" cy="3351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168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F75CC-8DAE-9F9D-0CDC-0172D0D7B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Octaver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1B39A-B733-B034-3C66-C91A59B82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Typically, two errors are common for an octaver: </a:t>
            </a:r>
          </a:p>
          <a:p>
            <a:pPr lvl="1"/>
            <a:r>
              <a:rPr lang="en-US" dirty="0"/>
              <a:t>Octave Error: Signal shifts UP an octave.</a:t>
            </a:r>
          </a:p>
          <a:p>
            <a:pPr lvl="1"/>
            <a:r>
              <a:rPr lang="en-US" dirty="0"/>
              <a:t>Phase Error: Muting signal is out of phase. </a:t>
            </a:r>
          </a:p>
          <a:p>
            <a:r>
              <a:rPr lang="en-US" dirty="0"/>
              <a:t>An octave error is the most audible error. The signal clearly sounds different from the note played. Sometimes the signal may shift slightly above or below the note, thus causing a deviation. </a:t>
            </a:r>
          </a:p>
          <a:p>
            <a:r>
              <a:rPr lang="en-US" dirty="0"/>
              <a:t>A phase error is is less obvious when perceived, but in some extreme cases the signal clearly produces a change. </a:t>
            </a:r>
          </a:p>
          <a:p>
            <a:r>
              <a:rPr lang="en-US" dirty="0"/>
              <a:t>Phase errors also make the mixing of signals harder due to destructive interference.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905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75A73A0-BB15-427A-AB69-E8FF2A9E4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D5A95-AE70-3949-C49D-17B6879D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4" y="1035173"/>
            <a:ext cx="3796542" cy="1109610"/>
          </a:xfrm>
        </p:spPr>
        <p:txBody>
          <a:bodyPr>
            <a:normAutofit/>
          </a:bodyPr>
          <a:lstStyle/>
          <a:p>
            <a:r>
              <a:rPr lang="en-US" sz="4000" dirty="0"/>
              <a:t>Pickups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822" y="1185078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AA3F0-D3BB-61CB-469F-4F5CC85CC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503" y="1766717"/>
            <a:ext cx="5676497" cy="480481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200" dirty="0"/>
              <a:t>Magnetic pickups are based on </a:t>
            </a:r>
            <a:r>
              <a:rPr lang="en-US" sz="1200" dirty="0" err="1"/>
              <a:t>Farday’s</a:t>
            </a:r>
            <a:r>
              <a:rPr lang="en-US" sz="1200" dirty="0"/>
              <a:t> Law of Induction, which states that a change in the magnetic field induces current into a coil. </a:t>
            </a:r>
          </a:p>
          <a:p>
            <a:pPr>
              <a:lnSpc>
                <a:spcPct val="120000"/>
              </a:lnSpc>
            </a:pPr>
            <a:r>
              <a:rPr lang="en-US" sz="1200" dirty="0"/>
              <a:t>Magnetic pickups are constructed by winding a wire around a permanent magnet (pole piece). </a:t>
            </a:r>
          </a:p>
          <a:p>
            <a:pPr>
              <a:lnSpc>
                <a:spcPct val="120000"/>
              </a:lnSpc>
            </a:pPr>
            <a:r>
              <a:rPr lang="en-US" sz="1200" dirty="0"/>
              <a:t>A magnetic pickup can be simplified to an LCR circuit with the pickup treated as an AC voltage source. </a:t>
            </a:r>
          </a:p>
          <a:p>
            <a:r>
              <a:rPr lang="en-US" sz="1200" dirty="0"/>
              <a:t>There are two types of magnetic pickups:</a:t>
            </a:r>
          </a:p>
          <a:p>
            <a:pPr lvl="1"/>
            <a:r>
              <a:rPr lang="en-US" sz="1200" dirty="0"/>
              <a:t>Single Coil: A single set of magnetic pole piece is used. </a:t>
            </a:r>
          </a:p>
          <a:p>
            <a:pPr lvl="1"/>
            <a:r>
              <a:rPr lang="en-US" sz="1200" dirty="0"/>
              <a:t>Humbucker: Two sets of magnetic pole pieces with opposite phase relationship is used.</a:t>
            </a:r>
          </a:p>
          <a:p>
            <a:r>
              <a:rPr lang="en-US" sz="1200" dirty="0"/>
              <a:t>Single coils are susceptible to noise and RFs. Humbuckers overcome this due to their construction.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D674ED-07FF-FD13-F634-B966CE0582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13" r="230" b="-5"/>
          <a:stretch/>
        </p:blipFill>
        <p:spPr>
          <a:xfrm>
            <a:off x="6212370" y="4234530"/>
            <a:ext cx="2831684" cy="194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37F28E-65E3-CD9C-1BDC-A3403EAA1A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" r="19775"/>
          <a:stretch/>
        </p:blipFill>
        <p:spPr>
          <a:xfrm>
            <a:off x="9128097" y="4169124"/>
            <a:ext cx="2709958" cy="2074812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FA2FE7E-90FC-DF2A-8385-336F61489237}"/>
              </a:ext>
            </a:extLst>
          </p:cNvPr>
          <p:cNvSpPr txBox="1">
            <a:spLocks/>
          </p:cNvSpPr>
          <p:nvPr/>
        </p:nvSpPr>
        <p:spPr>
          <a:xfrm>
            <a:off x="6161558" y="1701861"/>
            <a:ext cx="5676497" cy="4804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200" dirty="0"/>
              <a:t>Piezo pickups operate on the principle of piezo-electricity. Crystals are utilized in piezo pickups and they naturally produce voltage across them when subjected to stress.</a:t>
            </a:r>
          </a:p>
          <a:p>
            <a:pPr>
              <a:lnSpc>
                <a:spcPct val="120000"/>
              </a:lnSpc>
            </a:pPr>
            <a:r>
              <a:rPr lang="en-US" sz="1200" dirty="0"/>
              <a:t>The signal output of piezo pickups is non-linear in nature and typically requires a pre-amplifier since the signal is weak. </a:t>
            </a:r>
          </a:p>
          <a:p>
            <a:pPr>
              <a:lnSpc>
                <a:spcPct val="120000"/>
              </a:lnSpc>
            </a:pPr>
            <a:r>
              <a:rPr lang="en-US" sz="1200" dirty="0"/>
              <a:t>Compression is an effect used to establish more control on the non-linear output.</a:t>
            </a:r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35927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223A9-AFDB-F2FC-C73A-860B2DCE5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47803-584C-AEAC-F56B-7EA9B5C02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2113823"/>
            <a:ext cx="9922764" cy="38387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bass guitar was modified to contain a humbucker and piezo.</a:t>
            </a:r>
          </a:p>
          <a:p>
            <a:r>
              <a:rPr lang="en-US" dirty="0"/>
              <a:t>To provide debugging outputs and establish modularity, a debugging pre-amplifier was designed for the bass guitar. </a:t>
            </a:r>
          </a:p>
          <a:p>
            <a:r>
              <a:rPr lang="en-US" dirty="0"/>
              <a:t>Power supply filtering and protection, RF shielding, and methods to reduce THD+N were implemented for optimal signal to noise performance.</a:t>
            </a:r>
          </a:p>
          <a:p>
            <a:r>
              <a:rPr lang="en-US" dirty="0"/>
              <a:t>Signals are then subjected with the algorithms under test and the signal is correlated to an ideal application. A python script was developed to perform the correlation &amp; analysis. </a:t>
            </a:r>
          </a:p>
          <a:p>
            <a:r>
              <a:rPr lang="en-US" dirty="0"/>
              <a:t>A spectral analysis of the signal was performed using Sonic Visualizer to reveal the fundamental differences and find causes for errors.</a:t>
            </a:r>
          </a:p>
          <a:p>
            <a:r>
              <a:rPr lang="en-US" dirty="0"/>
              <a:t>4 test signals were utilized with the synthesizer and octaver algorithms at 10% bounds.</a:t>
            </a:r>
          </a:p>
        </p:txBody>
      </p:sp>
    </p:spTree>
    <p:extLst>
      <p:ext uri="{BB962C8B-B14F-4D97-AF65-F5344CB8AC3E}">
        <p14:creationId xmlns:p14="http://schemas.microsoft.com/office/powerpoint/2010/main" val="271848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95FAC-F538-26AD-AD43-FA3B999EA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57" y="1045067"/>
            <a:ext cx="9922764" cy="1294228"/>
          </a:xfrm>
        </p:spPr>
        <p:txBody>
          <a:bodyPr/>
          <a:lstStyle/>
          <a:p>
            <a:r>
              <a:rPr lang="en-US" dirty="0"/>
              <a:t>Data Flow and Areas of  Interest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747725A-AF20-F219-74EF-DE6C2B41AEB4}"/>
              </a:ext>
            </a:extLst>
          </p:cNvPr>
          <p:cNvGrpSpPr/>
          <p:nvPr/>
        </p:nvGrpSpPr>
        <p:grpSpPr>
          <a:xfrm>
            <a:off x="3818841" y="1894615"/>
            <a:ext cx="8133675" cy="4473527"/>
            <a:chOff x="868760" y="2279529"/>
            <a:chExt cx="11492884" cy="623501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99EE713-3837-DF3E-210A-DEF4826BC4FB}"/>
                </a:ext>
              </a:extLst>
            </p:cNvPr>
            <p:cNvSpPr/>
            <p:nvPr/>
          </p:nvSpPr>
          <p:spPr>
            <a:xfrm>
              <a:off x="4874740" y="2279529"/>
              <a:ext cx="1754660" cy="7166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Bass Guitar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82ED8E2-44E1-07A8-53B4-686D56F3FAFB}"/>
                </a:ext>
              </a:extLst>
            </p:cNvPr>
            <p:cNvSpPr/>
            <p:nvPr/>
          </p:nvSpPr>
          <p:spPr>
            <a:xfrm>
              <a:off x="3659658" y="3576988"/>
              <a:ext cx="1754660" cy="7166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Humbucker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9D94B5B-CB10-54D2-D94C-DBF6196A24AD}"/>
                </a:ext>
              </a:extLst>
            </p:cNvPr>
            <p:cNvSpPr/>
            <p:nvPr/>
          </p:nvSpPr>
          <p:spPr>
            <a:xfrm>
              <a:off x="6093941" y="3576988"/>
              <a:ext cx="1754660" cy="7166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Piezo</a:t>
              </a:r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0CE96208-177F-C4DB-F337-84D7AC419E1B}"/>
                </a:ext>
              </a:extLst>
            </p:cNvPr>
            <p:cNvSpPr/>
            <p:nvPr/>
          </p:nvSpPr>
          <p:spPr>
            <a:xfrm rot="16200000">
              <a:off x="5461688" y="2038570"/>
              <a:ext cx="580769" cy="2496069"/>
            </a:xfrm>
            <a:prstGeom prst="righ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7683A9-A1BE-B442-2369-56EDD6226B46}"/>
                </a:ext>
              </a:extLst>
            </p:cNvPr>
            <p:cNvSpPr/>
            <p:nvPr/>
          </p:nvSpPr>
          <p:spPr>
            <a:xfrm>
              <a:off x="1904998" y="4499626"/>
              <a:ext cx="1754660" cy="7166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Algorithm Under Test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FD10B1A-58B8-08CD-20FC-A38A9CB0324A}"/>
                </a:ext>
              </a:extLst>
            </p:cNvPr>
            <p:cNvSpPr/>
            <p:nvPr/>
          </p:nvSpPr>
          <p:spPr>
            <a:xfrm>
              <a:off x="7848601" y="4499626"/>
              <a:ext cx="1754660" cy="7166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Algorithm Under Test 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55D6B2A-D324-9CCB-61E1-42F203847808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4536988" y="4293680"/>
              <a:ext cx="0" cy="13221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5DF09B8-5EBF-78ED-210F-84BE9DB4479B}"/>
                </a:ext>
              </a:extLst>
            </p:cNvPr>
            <p:cNvCxnSpPr/>
            <p:nvPr/>
          </p:nvCxnSpPr>
          <p:spPr>
            <a:xfrm>
              <a:off x="7004225" y="4293679"/>
              <a:ext cx="0" cy="132217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08A4AEE-8151-9B61-830A-43F7BA8E134D}"/>
                </a:ext>
              </a:extLst>
            </p:cNvPr>
            <p:cNvCxnSpPr>
              <a:cxnSpLocks/>
            </p:cNvCxnSpPr>
            <p:nvPr/>
          </p:nvCxnSpPr>
          <p:spPr>
            <a:xfrm>
              <a:off x="2782328" y="3935334"/>
              <a:ext cx="0" cy="5642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6223D0E-1C3A-C1DF-57C1-F90D0DBC02BE}"/>
                </a:ext>
              </a:extLst>
            </p:cNvPr>
            <p:cNvCxnSpPr>
              <a:stCxn id="5" idx="1"/>
            </p:cNvCxnSpPr>
            <p:nvPr/>
          </p:nvCxnSpPr>
          <p:spPr>
            <a:xfrm flipH="1">
              <a:off x="2782328" y="3935334"/>
              <a:ext cx="87733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45AD1CE-2C15-5CC8-426B-D28BA84C4885}"/>
                </a:ext>
              </a:extLst>
            </p:cNvPr>
            <p:cNvCxnSpPr>
              <a:cxnSpLocks/>
            </p:cNvCxnSpPr>
            <p:nvPr/>
          </p:nvCxnSpPr>
          <p:spPr>
            <a:xfrm>
              <a:off x="8725931" y="3935334"/>
              <a:ext cx="0" cy="5642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DCBB23E-C947-5B9E-1FE6-82E4328EB904}"/>
                </a:ext>
              </a:extLst>
            </p:cNvPr>
            <p:cNvCxnSpPr/>
            <p:nvPr/>
          </p:nvCxnSpPr>
          <p:spPr>
            <a:xfrm flipH="1">
              <a:off x="7848601" y="3935334"/>
              <a:ext cx="87733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6EEC7E-3FC3-E25C-0363-A4A6AB881B81}"/>
                </a:ext>
              </a:extLst>
            </p:cNvPr>
            <p:cNvSpPr/>
            <p:nvPr/>
          </p:nvSpPr>
          <p:spPr>
            <a:xfrm>
              <a:off x="10606985" y="2335133"/>
              <a:ext cx="1754659" cy="580769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Octaver &amp; Synth DSP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5C5CA96-2ACE-A2F1-4EF8-29EBB250C2D5}"/>
                </a:ext>
              </a:extLst>
            </p:cNvPr>
            <p:cNvSpPr/>
            <p:nvPr/>
          </p:nvSpPr>
          <p:spPr>
            <a:xfrm>
              <a:off x="1904999" y="5615852"/>
              <a:ext cx="7698262" cy="7166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</a:rPr>
                <a:t>Pitch (F0) </a:t>
              </a:r>
              <a:r>
                <a:rPr lang="en-US" sz="1100" dirty="0">
                  <a:solidFill>
                    <a:schemeClr val="tx1"/>
                  </a:solidFill>
                </a:rPr>
                <a:t>Estimation – PYSPTK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2F1F2BA-3AFE-47B4-A8E9-892C88919BBD}"/>
                </a:ext>
              </a:extLst>
            </p:cNvPr>
            <p:cNvCxnSpPr>
              <a:cxnSpLocks/>
            </p:cNvCxnSpPr>
            <p:nvPr/>
          </p:nvCxnSpPr>
          <p:spPr>
            <a:xfrm>
              <a:off x="2811159" y="5216318"/>
              <a:ext cx="0" cy="39953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A0F9C0E-8E86-41A0-24B1-3AE76703B0D3}"/>
                </a:ext>
              </a:extLst>
            </p:cNvPr>
            <p:cNvCxnSpPr>
              <a:cxnSpLocks/>
            </p:cNvCxnSpPr>
            <p:nvPr/>
          </p:nvCxnSpPr>
          <p:spPr>
            <a:xfrm>
              <a:off x="8767117" y="5216318"/>
              <a:ext cx="0" cy="39953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7F081EB-BB20-C1FD-D970-9EE8B7301E21}"/>
                </a:ext>
              </a:extLst>
            </p:cNvPr>
            <p:cNvSpPr/>
            <p:nvPr/>
          </p:nvSpPr>
          <p:spPr>
            <a:xfrm>
              <a:off x="8601076" y="2335133"/>
              <a:ext cx="1754659" cy="580769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Algorithm Under Test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93E7D52-5E6F-F2DF-194F-7127133C14F1}"/>
                </a:ext>
              </a:extLst>
            </p:cNvPr>
            <p:cNvCxnSpPr>
              <a:stCxn id="20" idx="3"/>
              <a:endCxn id="16" idx="1"/>
            </p:cNvCxnSpPr>
            <p:nvPr/>
          </p:nvCxnSpPr>
          <p:spPr>
            <a:xfrm>
              <a:off x="10355735" y="2625518"/>
              <a:ext cx="2512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6950EE3-E4B7-F271-DC4A-6E8B33DA00D2}"/>
                </a:ext>
              </a:extLst>
            </p:cNvPr>
            <p:cNvSpPr/>
            <p:nvPr/>
          </p:nvSpPr>
          <p:spPr>
            <a:xfrm>
              <a:off x="3659658" y="6706852"/>
              <a:ext cx="4188942" cy="7166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Pitch Difference Calculations – Flagging Mechanism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540398D-920E-4529-7409-E1EE09E6B209}"/>
                </a:ext>
              </a:extLst>
            </p:cNvPr>
            <p:cNvCxnSpPr>
              <a:cxnSpLocks/>
            </p:cNvCxnSpPr>
            <p:nvPr/>
          </p:nvCxnSpPr>
          <p:spPr>
            <a:xfrm>
              <a:off x="5937425" y="6332544"/>
              <a:ext cx="0" cy="3871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E682522-DB4D-42E5-2064-0A328E4A17AF}"/>
                </a:ext>
              </a:extLst>
            </p:cNvPr>
            <p:cNvSpPr/>
            <p:nvPr/>
          </p:nvSpPr>
          <p:spPr>
            <a:xfrm>
              <a:off x="3659658" y="7797852"/>
              <a:ext cx="4188942" cy="7166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Plotting Correlation Data</a:t>
              </a:r>
            </a:p>
          </p:txBody>
        </p: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8F6BE913-61A6-87BE-4F33-29C14C881D2D}"/>
                </a:ext>
              </a:extLst>
            </p:cNvPr>
            <p:cNvSpPr/>
            <p:nvPr/>
          </p:nvSpPr>
          <p:spPr>
            <a:xfrm rot="10800000">
              <a:off x="1238250" y="2279529"/>
              <a:ext cx="296041" cy="6235014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5D79178-AA59-3598-A9DF-3E03EEA349CA}"/>
                </a:ext>
              </a:extLst>
            </p:cNvPr>
            <p:cNvSpPr txBox="1"/>
            <p:nvPr/>
          </p:nvSpPr>
          <p:spPr>
            <a:xfrm rot="16200000">
              <a:off x="-713887" y="5196144"/>
              <a:ext cx="3534950" cy="3696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Python &amp; Sonic Visualizer Data Flow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D603247-0314-0258-B377-4290C3A4B79B}"/>
                </a:ext>
              </a:extLst>
            </p:cNvPr>
            <p:cNvSpPr/>
            <p:nvPr/>
          </p:nvSpPr>
          <p:spPr>
            <a:xfrm>
              <a:off x="4814463" y="4499626"/>
              <a:ext cx="1878662" cy="716692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1">
                      <a:lumMod val="75000"/>
                    </a:schemeClr>
                  </a:solidFill>
                </a:rPr>
                <a:t>Spectral Analysis (Sonic Visualizer)</a:t>
              </a:r>
            </a:p>
          </p:txBody>
        </p:sp>
        <p:sp>
          <p:nvSpPr>
            <p:cNvPr id="28" name="Right Brace 27">
              <a:extLst>
                <a:ext uri="{FF2B5EF4-FFF2-40B4-BE49-F238E27FC236}">
                  <a16:creationId xmlns:a16="http://schemas.microsoft.com/office/drawing/2014/main" id="{6C291B1E-BB11-E2FE-22DB-91DCB42AE55E}"/>
                </a:ext>
              </a:extLst>
            </p:cNvPr>
            <p:cNvSpPr/>
            <p:nvPr/>
          </p:nvSpPr>
          <p:spPr>
            <a:xfrm rot="5400000">
              <a:off x="5661447" y="3531687"/>
              <a:ext cx="181233" cy="1754648"/>
            </a:xfrm>
            <a:prstGeom prst="rightBrac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22105420-1C05-9E8B-C65A-2906DFD48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759" y="2617176"/>
            <a:ext cx="3149221" cy="3847306"/>
          </a:xfrm>
        </p:spPr>
        <p:txBody>
          <a:bodyPr>
            <a:normAutofit/>
          </a:bodyPr>
          <a:lstStyle/>
          <a:p>
            <a:r>
              <a:rPr lang="en-US" dirty="0"/>
              <a:t>Areas of Interest:</a:t>
            </a:r>
          </a:p>
          <a:p>
            <a:pPr lvl="1"/>
            <a:r>
              <a:rPr lang="en-US" dirty="0"/>
              <a:t>Tracking Stability</a:t>
            </a:r>
          </a:p>
          <a:p>
            <a:pPr lvl="1"/>
            <a:r>
              <a:rPr lang="en-US" dirty="0"/>
              <a:t>Pitch Deviations</a:t>
            </a:r>
          </a:p>
          <a:p>
            <a:pPr lvl="1"/>
            <a:r>
              <a:rPr lang="en-US" dirty="0"/>
              <a:t>Settling Times</a:t>
            </a:r>
          </a:p>
          <a:p>
            <a:pPr lvl="1"/>
            <a:r>
              <a:rPr lang="en-US" dirty="0"/>
              <a:t>Error Conditions</a:t>
            </a:r>
          </a:p>
          <a:p>
            <a:pPr lvl="1"/>
            <a:r>
              <a:rPr lang="en-US" dirty="0"/>
              <a:t>Spectral Data</a:t>
            </a:r>
          </a:p>
        </p:txBody>
      </p:sp>
    </p:spTree>
    <p:extLst>
      <p:ext uri="{BB962C8B-B14F-4D97-AF65-F5344CB8AC3E}">
        <p14:creationId xmlns:p14="http://schemas.microsoft.com/office/powerpoint/2010/main" val="269439744"/>
      </p:ext>
    </p:extLst>
  </p:cSld>
  <p:clrMapOvr>
    <a:masterClrMapping/>
  </p:clrMapOvr>
</p:sld>
</file>

<file path=ppt/theme/theme1.xml><?xml version="1.0" encoding="utf-8"?>
<a:theme xmlns:a="http://schemas.openxmlformats.org/drawingml/2006/main" name="BjornVTI">
  <a:themeElements>
    <a:clrScheme name="AnalogousFromLightSeedLeftStep">
      <a:dk1>
        <a:srgbClr val="000000"/>
      </a:dk1>
      <a:lt1>
        <a:srgbClr val="FFFFFF"/>
      </a:lt1>
      <a:dk2>
        <a:srgbClr val="223B30"/>
      </a:dk2>
      <a:lt2>
        <a:srgbClr val="E6E8E2"/>
      </a:lt2>
      <a:accent1>
        <a:srgbClr val="A182DA"/>
      </a:accent1>
      <a:accent2>
        <a:srgbClr val="676ED2"/>
      </a:accent2>
      <a:accent3>
        <a:srgbClr val="78A6D7"/>
      </a:accent3>
      <a:accent4>
        <a:srgbClr val="5AAFB8"/>
      </a:accent4>
      <a:accent5>
        <a:srgbClr val="66B29A"/>
      </a:accent5>
      <a:accent6>
        <a:srgbClr val="59B672"/>
      </a:accent6>
      <a:hlink>
        <a:srgbClr val="778953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jornVTI" id="{D01443FD-65CF-4AEF-9B9D-4466C96F9785}" vid="{36EF4262-385E-40E6-B073-FB18FD98BF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</TotalTime>
  <Words>1077</Words>
  <Application>Microsoft Office PowerPoint</Application>
  <PresentationFormat>Widescreen</PresentationFormat>
  <Paragraphs>111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Neue Haas Grotesk Text Pro</vt:lpstr>
      <vt:lpstr>BjornVTI</vt:lpstr>
      <vt:lpstr>Effects of Bass Guitar Pickups on Pitch Detection and Shifting</vt:lpstr>
      <vt:lpstr>Goals </vt:lpstr>
      <vt:lpstr>Prerequisites</vt:lpstr>
      <vt:lpstr>Bass Synthesizer</vt:lpstr>
      <vt:lpstr>Analog Octaver</vt:lpstr>
      <vt:lpstr>Octaver Errors</vt:lpstr>
      <vt:lpstr>Pickups</vt:lpstr>
      <vt:lpstr>Testing Methods</vt:lpstr>
      <vt:lpstr>Data Flow and Areas of  Interest</vt:lpstr>
      <vt:lpstr>Results</vt:lpstr>
      <vt:lpstr>Main 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Effects of Bass Guitar Pickups on Pitch Detection and Shifting</dc:title>
  <dc:creator>Saketh Aripirala</dc:creator>
  <cp:lastModifiedBy>Saketh Aripirala</cp:lastModifiedBy>
  <cp:revision>15</cp:revision>
  <dcterms:created xsi:type="dcterms:W3CDTF">2023-05-21T08:06:37Z</dcterms:created>
  <dcterms:modified xsi:type="dcterms:W3CDTF">2023-05-24T08:52:42Z</dcterms:modified>
</cp:coreProperties>
</file>